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notesSlides/notesSlide9.xml" ContentType="application/vnd.openxmlformats-officedocument.presentationml.notesSlide+xml"/>
  <Override PartName="/ppt/slides/slide5.xml" ContentType="application/vnd.openxmlformats-officedocument.presentationml.slide+xml"/>
  <Override PartName="/ppt/slideLayouts/slideLayout11.xml" ContentType="application/vnd.openxmlformats-officedocument.presentationml.slideLayout+xml"/>
  <Override PartName="/ppt/notesSlides/notesSlide16.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Layouts/slideLayout3.xml" ContentType="application/vnd.openxmlformats-officedocument.presentationml.slide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notesSlides/notesSlide3.xml" ContentType="application/vnd.openxmlformats-officedocument.presentationml.notes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notesSlides/notesSlide8.xml" ContentType="application/vnd.openxmlformats-officedocument.presentationml.notesSlide+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viewProps.xml" ContentType="application/vnd.openxmlformats-officedocument.presentationml.viewProps+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21"/>
  </p:notesMasterIdLst>
  <p:sldIdLst>
    <p:sldId id="256" r:id="rId2"/>
    <p:sldId id="257" r:id="rId3"/>
    <p:sldId id="274" r:id="rId4"/>
    <p:sldId id="272" r:id="rId5"/>
    <p:sldId id="261" r:id="rId6"/>
    <p:sldId id="258" r:id="rId7"/>
    <p:sldId id="262" r:id="rId8"/>
    <p:sldId id="263" r:id="rId9"/>
    <p:sldId id="264" r:id="rId10"/>
    <p:sldId id="265" r:id="rId11"/>
    <p:sldId id="276" r:id="rId12"/>
    <p:sldId id="275" r:id="rId13"/>
    <p:sldId id="273" r:id="rId14"/>
    <p:sldId id="266" r:id="rId15"/>
    <p:sldId id="267" r:id="rId16"/>
    <p:sldId id="268" r:id="rId17"/>
    <p:sldId id="269" r:id="rId18"/>
    <p:sldId id="270" r:id="rId19"/>
    <p:sldId id="271"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snapToObjects="1">
      <p:cViewPr varScale="1">
        <p:scale>
          <a:sx n="108" d="100"/>
          <a:sy n="108" d="100"/>
        </p:scale>
        <p:origin x="-896"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4C4209-3A73-8046-9FE0-F98182989499}" type="datetimeFigureOut">
              <a:rPr lang="en-US" smtClean="0"/>
              <a:pPr/>
              <a:t>2/23/16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C7C032-1DAD-A04E-B8DC-4AE56A66AD8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9C7C032-1DAD-A04E-B8DC-4AE56A66AD8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TIME:</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We have got to take the time to allow women voice. We have to allow time</a:t>
            </a:r>
            <a:r>
              <a:rPr lang="en-US" baseline="0" dirty="0" smtClean="0"/>
              <a:t> – time to listen to the stories and get to know what makes the women we care for ‘tick’.  What are they trying to tell us when they tell us their stories?</a:t>
            </a:r>
          </a:p>
          <a:p>
            <a:endParaRPr lang="en-US" baseline="0" dirty="0" smtClean="0"/>
          </a:p>
          <a:p>
            <a:r>
              <a:rPr lang="en-US" dirty="0" smtClean="0"/>
              <a:t>RECEPTIVE:</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In order to offer holistic</a:t>
            </a:r>
            <a:r>
              <a:rPr lang="en-US" baseline="0" dirty="0" smtClean="0"/>
              <a:t> care, we have to listen holistically.</a:t>
            </a:r>
          </a:p>
          <a:p>
            <a:r>
              <a:rPr lang="en-US" dirty="0" smtClean="0"/>
              <a:t>Yes/No answers to the huge</a:t>
            </a:r>
            <a:r>
              <a:rPr lang="en-US" baseline="0" dirty="0" smtClean="0"/>
              <a:t> numbers</a:t>
            </a:r>
            <a:r>
              <a:rPr lang="en-US" dirty="0" smtClean="0"/>
              <a:t> of questions on an antenatal form is not good enough. </a:t>
            </a:r>
            <a:r>
              <a:rPr lang="en-US" dirty="0" err="1" smtClean="0"/>
              <a:t>Ticky</a:t>
            </a:r>
            <a:r>
              <a:rPr lang="en-US" dirty="0" smtClean="0"/>
              <a:t> box care is not enough. </a:t>
            </a:r>
            <a:endParaRPr lang="en-US" baseline="0" dirty="0" smtClean="0"/>
          </a:p>
          <a:p>
            <a:endParaRPr lang="en-US" baseline="0" dirty="0" smtClean="0"/>
          </a:p>
          <a:p>
            <a:r>
              <a:rPr lang="en-US" baseline="0" dirty="0" smtClean="0"/>
              <a:t>TRUST:</a:t>
            </a:r>
          </a:p>
          <a:p>
            <a:r>
              <a:rPr lang="en-US" baseline="0" dirty="0" smtClean="0"/>
              <a:t>Time &amp; receptivity can lead to trust. Being ‘with’ women can lead to a trusting relationship.</a:t>
            </a:r>
          </a:p>
          <a:p>
            <a:endParaRPr lang="en-US" dirty="0"/>
          </a:p>
        </p:txBody>
      </p:sp>
      <p:sp>
        <p:nvSpPr>
          <p:cNvPr id="4" name="Slide Number Placeholder 3"/>
          <p:cNvSpPr>
            <a:spLocks noGrp="1"/>
          </p:cNvSpPr>
          <p:nvPr>
            <p:ph type="sldNum" sz="quarter" idx="10"/>
          </p:nvPr>
        </p:nvSpPr>
        <p:spPr/>
        <p:txBody>
          <a:bodyPr/>
          <a:lstStyle/>
          <a:p>
            <a:fld id="{B9C7C032-1DAD-A04E-B8DC-4AE56A66AD8A}"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Humans learn best by touching, feeling, seeing and listening. Story has that capacity in that it is usually personal, usually told by someone we can identify with about</a:t>
            </a:r>
            <a:r>
              <a:rPr lang="en-US" baseline="0" dirty="0" smtClean="0"/>
              <a:t> a topic we feel is relevant to our needs NOW. It usually is holistic, in that it relates to a physical situation, has an emotional theme (why else would we share it?); has a sense of spirit/soulfulness; and a hint of cultural or social </a:t>
            </a:r>
            <a:r>
              <a:rPr lang="en-US" baseline="0" dirty="0" err="1" smtClean="0"/>
              <a:t>flavour</a:t>
            </a:r>
            <a:r>
              <a:rPr lang="en-US" baseline="0" dirty="0" smtClean="0"/>
              <a:t>.</a:t>
            </a:r>
          </a:p>
          <a:p>
            <a:endParaRPr lang="en-US" baseline="0" dirty="0" smtClean="0"/>
          </a:p>
          <a:p>
            <a:r>
              <a:rPr lang="en-US" baseline="0" dirty="0" smtClean="0"/>
              <a:t>Yarning circles, women childbirth support groups</a:t>
            </a:r>
          </a:p>
          <a:p>
            <a:endParaRPr lang="en-US" baseline="0" dirty="0" smtClean="0"/>
          </a:p>
          <a:p>
            <a:r>
              <a:rPr lang="en-US" baseline="0" dirty="0" smtClean="0"/>
              <a:t>We remember story. Our imagination allows us to store the story – and the impression it has made on us. So we can pull it out and act on it, on what we learned from hearing the story – at a time when we need that bit of information.</a:t>
            </a:r>
          </a:p>
          <a:p>
            <a:endParaRPr lang="en-US" baseline="0" dirty="0" smtClean="0"/>
          </a:p>
          <a:p>
            <a:r>
              <a:rPr lang="en-US" baseline="0" dirty="0" smtClean="0"/>
              <a:t> “…where the intent is not to seek or give advice, but give women the opportunity to talk, without a great end in mind, but with the potential to build pictures of things, ideas – as foundations for actions later on” (</a:t>
            </a:r>
            <a:r>
              <a:rPr lang="en-US" baseline="0" dirty="0" err="1" smtClean="0"/>
              <a:t>Garnons</a:t>
            </a:r>
            <a:r>
              <a:rPr lang="en-US" baseline="0" dirty="0" smtClean="0"/>
              <a:t>-Williams, 2003 </a:t>
            </a:r>
            <a:r>
              <a:rPr lang="en-US" baseline="0" dirty="0" err="1" smtClean="0"/>
              <a:t>p</a:t>
            </a:r>
            <a:r>
              <a:rPr lang="en-US" baseline="0" dirty="0" smtClean="0"/>
              <a:t>. 116)</a:t>
            </a:r>
            <a:endParaRPr lang="en-US" dirty="0"/>
          </a:p>
        </p:txBody>
      </p:sp>
      <p:sp>
        <p:nvSpPr>
          <p:cNvPr id="4" name="Slide Number Placeholder 3"/>
          <p:cNvSpPr>
            <a:spLocks noGrp="1"/>
          </p:cNvSpPr>
          <p:nvPr>
            <p:ph type="sldNum" sz="quarter" idx="10"/>
          </p:nvPr>
        </p:nvSpPr>
        <p:spPr/>
        <p:txBody>
          <a:bodyPr/>
          <a:lstStyle/>
          <a:p>
            <a:fld id="{B9C7C032-1DAD-A04E-B8DC-4AE56A66AD8A}"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…or both? More and more we are seeing research that incorporates both statistical analysis</a:t>
            </a:r>
            <a:r>
              <a:rPr lang="en-US" baseline="0" dirty="0" smtClean="0"/>
              <a:t> (i.e. using hard data to prove a point) and thematic analysis (i.e. using soft data to explore hypothesis) </a:t>
            </a:r>
          </a:p>
          <a:p>
            <a:endParaRPr lang="en-US" baseline="0" dirty="0" smtClean="0"/>
          </a:p>
          <a:p>
            <a:r>
              <a:rPr lang="en-US" baseline="0" dirty="0" smtClean="0"/>
              <a:t>Acceptance of Narrative inquiry as scientific research. Preparing for motherhood – a narrative inquiry into alternative pregnancy care practices” (</a:t>
            </a:r>
            <a:r>
              <a:rPr lang="en-US" baseline="0" dirty="0" err="1" smtClean="0"/>
              <a:t>Garnons</a:t>
            </a:r>
            <a:r>
              <a:rPr lang="en-US" baseline="0" dirty="0" smtClean="0"/>
              <a:t>-Williams, 2003)</a:t>
            </a:r>
          </a:p>
          <a:p>
            <a:endParaRPr lang="en-US" baseline="0" dirty="0" smtClean="0"/>
          </a:p>
          <a:p>
            <a:r>
              <a:rPr lang="en-US" baseline="0" dirty="0" smtClean="0"/>
              <a:t>***Briefly discuss your thesis or Use only the abstract/conclusion if there is time</a:t>
            </a:r>
            <a:endParaRPr lang="en-US" dirty="0"/>
          </a:p>
        </p:txBody>
      </p:sp>
      <p:sp>
        <p:nvSpPr>
          <p:cNvPr id="4" name="Slide Number Placeholder 3"/>
          <p:cNvSpPr>
            <a:spLocks noGrp="1"/>
          </p:cNvSpPr>
          <p:nvPr>
            <p:ph type="sldNum" sz="quarter" idx="10"/>
          </p:nvPr>
        </p:nvSpPr>
        <p:spPr/>
        <p:txBody>
          <a:bodyPr/>
          <a:lstStyle/>
          <a:p>
            <a:fld id="{B9C7C032-1DAD-A04E-B8DC-4AE56A66AD8A}"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20 years ago, I had a woman ask me to support her in having a home birth after she had a section for her first baby 3 years previously. She was miles away in some remote part of Australia and would be moving to my area at about 6 months gestation. I asked her to write her story about her first birth. I asked her to put everything into it: thoughts,</a:t>
            </a:r>
            <a:r>
              <a:rPr lang="en-US" baseline="0" dirty="0" smtClean="0"/>
              <a:t> feelings (anger, hurt, betrayal – everything) and to send it to me to read. I said it would be a way that I could get to know her – and a way for her to get to know herself and have a chance to ‘look’ at that birth. </a:t>
            </a:r>
          </a:p>
          <a:p>
            <a:endParaRPr lang="en-US" baseline="0" dirty="0" smtClean="0"/>
          </a:p>
          <a:p>
            <a:r>
              <a:rPr lang="en-US" baseline="0" dirty="0" smtClean="0"/>
              <a:t>It was also a way for her to let go of that birth. </a:t>
            </a:r>
          </a:p>
          <a:p>
            <a:endParaRPr lang="en-US" baseline="0" dirty="0" smtClean="0"/>
          </a:p>
          <a:p>
            <a:r>
              <a:rPr lang="en-US" baseline="0" dirty="0" smtClean="0"/>
              <a:t>I came across that story she sent me years later. I called her up and </a:t>
            </a:r>
            <a:r>
              <a:rPr lang="en-US" baseline="0" dirty="0" err="1" smtClean="0"/>
              <a:t>organised</a:t>
            </a:r>
            <a:r>
              <a:rPr lang="en-US" baseline="0" dirty="0" smtClean="0"/>
              <a:t> to give it back to her. I suggested that she give that story to the child involved so she too, could feel it – and let it go (after all, it was her story too) </a:t>
            </a:r>
          </a:p>
          <a:p>
            <a:endParaRPr lang="en-US" baseline="0" dirty="0" smtClean="0"/>
          </a:p>
          <a:p>
            <a:r>
              <a:rPr lang="en-US" baseline="0" dirty="0" smtClean="0"/>
              <a:t>Every woman does something different and unique with their story. I’ve known women who burn it; rip it into pieces; do a ritual burial, send it out to sea. Above all, they let it go – they become aware that it was THAT story – and now, there is another story with this, another baby…</a:t>
            </a:r>
          </a:p>
          <a:p>
            <a:endParaRPr lang="en-US" baseline="0" dirty="0" smtClean="0"/>
          </a:p>
          <a:p>
            <a:r>
              <a:rPr lang="en-US" dirty="0" smtClean="0"/>
              <a:t>Alison was going to send me stuff that I will condense in order to explain what it is.</a:t>
            </a:r>
          </a:p>
          <a:p>
            <a:endParaRPr lang="en-US" dirty="0" smtClean="0"/>
          </a:p>
          <a:p>
            <a:r>
              <a:rPr lang="en-US" dirty="0" smtClean="0"/>
              <a:t>Birth Talk – can be an online session, over the phone or in person. </a:t>
            </a:r>
            <a:endParaRPr lang="en-US" dirty="0"/>
          </a:p>
        </p:txBody>
      </p:sp>
      <p:sp>
        <p:nvSpPr>
          <p:cNvPr id="4" name="Slide Number Placeholder 3"/>
          <p:cNvSpPr>
            <a:spLocks noGrp="1"/>
          </p:cNvSpPr>
          <p:nvPr>
            <p:ph type="sldNum" sz="quarter" idx="10"/>
          </p:nvPr>
        </p:nvSpPr>
        <p:spPr/>
        <p:txBody>
          <a:bodyPr/>
          <a:lstStyle/>
          <a:p>
            <a:fld id="{B9C7C032-1DAD-A04E-B8DC-4AE56A66AD8A}"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Healing from a previous birth; planning a positive birth; support and education after a cesarean section…</a:t>
            </a:r>
            <a:endParaRPr lang="en-US" dirty="0"/>
          </a:p>
        </p:txBody>
      </p:sp>
      <p:sp>
        <p:nvSpPr>
          <p:cNvPr id="4" name="Slide Number Placeholder 3"/>
          <p:cNvSpPr>
            <a:spLocks noGrp="1"/>
          </p:cNvSpPr>
          <p:nvPr>
            <p:ph type="sldNum" sz="quarter" idx="10"/>
          </p:nvPr>
        </p:nvSpPr>
        <p:spPr/>
        <p:txBody>
          <a:bodyPr/>
          <a:lstStyle/>
          <a:p>
            <a:fld id="{B9C7C032-1DAD-A04E-B8DC-4AE56A66AD8A}"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objective is</a:t>
            </a:r>
            <a:r>
              <a:rPr lang="en-US" baseline="0" dirty="0" smtClean="0"/>
              <a:t> the resurrection of creativity in everyday life. As a priority… securing the mental and physical wellbeing of the nation… We are on a mission to empower people to tell their story their way.” (Stephanie Dale, 2014)</a:t>
            </a:r>
            <a:endParaRPr lang="en-US" dirty="0"/>
          </a:p>
        </p:txBody>
      </p:sp>
      <p:sp>
        <p:nvSpPr>
          <p:cNvPr id="4" name="Slide Number Placeholder 3"/>
          <p:cNvSpPr>
            <a:spLocks noGrp="1"/>
          </p:cNvSpPr>
          <p:nvPr>
            <p:ph type="sldNum" sz="quarter" idx="10"/>
          </p:nvPr>
        </p:nvSpPr>
        <p:spPr/>
        <p:txBody>
          <a:bodyPr/>
          <a:lstStyle/>
          <a:p>
            <a:fld id="{B9C7C032-1DAD-A04E-B8DC-4AE56A66AD8A}"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Thanks to </a:t>
            </a:r>
            <a:r>
              <a:rPr lang="en-US" dirty="0" err="1" smtClean="0"/>
              <a:t>Mariane</a:t>
            </a:r>
            <a:r>
              <a:rPr lang="en-US" baseline="0" dirty="0" smtClean="0"/>
              <a:t> </a:t>
            </a:r>
            <a:r>
              <a:rPr lang="en-US" baseline="0" dirty="0" err="1" smtClean="0"/>
              <a:t>Wobcke</a:t>
            </a:r>
            <a:r>
              <a:rPr lang="en-US" baseline="0" dirty="0" smtClean="0"/>
              <a:t>, Debby Gould and Stephanie Dale for their input. And most of all, my thanks goes to women who willingly share their story. Because it these stories that will change the world so that we will indeed, live (and birth) happily </a:t>
            </a:r>
            <a:r>
              <a:rPr lang="en-US" baseline="0" smtClean="0"/>
              <a:t>every after.</a:t>
            </a:r>
            <a:endParaRPr lang="en-US" dirty="0"/>
          </a:p>
        </p:txBody>
      </p:sp>
      <p:sp>
        <p:nvSpPr>
          <p:cNvPr id="4" name="Slide Number Placeholder 3"/>
          <p:cNvSpPr>
            <a:spLocks noGrp="1"/>
          </p:cNvSpPr>
          <p:nvPr>
            <p:ph type="sldNum" sz="quarter" idx="10"/>
          </p:nvPr>
        </p:nvSpPr>
        <p:spPr/>
        <p:txBody>
          <a:bodyPr/>
          <a:lstStyle/>
          <a:p>
            <a:fld id="{B9C7C032-1DAD-A04E-B8DC-4AE56A66AD8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Once upon a time, there was a woman who was expecting her third child. She had a Midwife, who loved to listen to her stories and one day, when they were sitting together over a cup of tea, this is what she said:</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 was making tea one day, a few years back – when I heard Jack scream out to me from the shed ‘MUM! Come quick! It’s Pip!’ The slight irritation of being yelled at quickly changed to terror, as I heard the alarm</a:t>
            </a:r>
            <a:r>
              <a:rPr lang="en-US" baseline="0" dirty="0" smtClean="0"/>
              <a:t> in his voice. I rushed out the back door and into the shed – and found Pip literally hanging from a thick rope that had been dangling from the roof timbers – and a chair that was on its side just next to Jack’s feet. Jack was holding Pip’s legs, supporting her so the rope didn’t bear the full weight of her body – and Pip was holding the rope at her neck… Running forward, I grabbed up the chair, putting it under Pip’s feet and took hold of her feet, placing them on the chair, where she was then able to get her balance and loosen the rope around her neck…’</a:t>
            </a:r>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p:txBody>
      </p:sp>
      <p:sp>
        <p:nvSpPr>
          <p:cNvPr id="4" name="Slide Number Placeholder 3"/>
          <p:cNvSpPr>
            <a:spLocks noGrp="1"/>
          </p:cNvSpPr>
          <p:nvPr>
            <p:ph type="sldNum" sz="quarter" idx="10"/>
          </p:nvPr>
        </p:nvSpPr>
        <p:spPr/>
        <p:txBody>
          <a:bodyPr/>
          <a:lstStyle/>
          <a:p>
            <a:fld id="{B9C7C032-1DAD-A04E-B8DC-4AE56A66AD8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I said nothing, but noted everything. For some reason, it felt like  important information and I kept it tucked away in case it proved significant.</a:t>
            </a:r>
          </a:p>
          <a:p>
            <a:endParaRPr lang="en-US" dirty="0"/>
          </a:p>
        </p:txBody>
      </p:sp>
      <p:sp>
        <p:nvSpPr>
          <p:cNvPr id="4" name="Slide Number Placeholder 3"/>
          <p:cNvSpPr>
            <a:spLocks noGrp="1"/>
          </p:cNvSpPr>
          <p:nvPr>
            <p:ph type="sldNum" sz="quarter" idx="10"/>
          </p:nvPr>
        </p:nvSpPr>
        <p:spPr/>
        <p:txBody>
          <a:bodyPr/>
          <a:lstStyle/>
          <a:p>
            <a:fld id="{B9C7C032-1DAD-A04E-B8DC-4AE56A66AD8A}"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Tell her</a:t>
            </a:r>
            <a:r>
              <a:rPr lang="en-US" baseline="0" dirty="0" smtClean="0"/>
              <a:t> birth</a:t>
            </a:r>
            <a:r>
              <a:rPr lang="en-US" dirty="0" smtClean="0"/>
              <a:t> story as it comes from you – keep it real,</a:t>
            </a:r>
            <a:r>
              <a:rPr lang="en-US" baseline="0" dirty="0" smtClean="0"/>
              <a:t> </a:t>
            </a:r>
            <a:r>
              <a:rPr lang="en-US" dirty="0" smtClean="0"/>
              <a:t>detailed</a:t>
            </a:r>
            <a:r>
              <a:rPr lang="en-US" baseline="0" dirty="0" smtClean="0"/>
              <a:t> and to the point: </a:t>
            </a:r>
            <a:r>
              <a:rPr lang="en-US" baseline="0" dirty="0" err="1" smtClean="0"/>
              <a:t>honour</a:t>
            </a:r>
            <a:r>
              <a:rPr lang="en-US" baseline="0" dirty="0" smtClean="0"/>
              <a:t> the mother</a:t>
            </a:r>
            <a:r>
              <a:rPr lang="en-US" dirty="0" smtClean="0"/>
              <a:t> </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B9C7C032-1DAD-A04E-B8DC-4AE56A66AD8A}"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 cam time for her to push and she began to release her baby slowly. Being her third, I thought it would descend a bit faster than it was, but she was being really gentle. Slowly but surely, the head became visible, then a bit more of the head was seen and then a bit more.</a:t>
            </a:r>
          </a:p>
          <a:p>
            <a:r>
              <a:rPr lang="en-US" dirty="0" smtClean="0"/>
              <a:t>She gave a sudden huge push and just as</a:t>
            </a:r>
            <a:r>
              <a:rPr lang="en-US" baseline="0" dirty="0" smtClean="0"/>
              <a:t> the baby’s head was crowning, the birthing stool collapsed, one side breaking off completely causing Mary to fall sideways, onto Andy’s chest. He reached out and grabbed the chair, to right it so that she could remain balanced. So she could get on with pushing her baby out without interruption.</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B9C7C032-1DAD-A04E-B8DC-4AE56A66AD8A}"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baby’s head came out but I could</a:t>
            </a:r>
            <a:r>
              <a:rPr lang="en-US" baseline="0" dirty="0" smtClean="0"/>
              <a:t> see by the baby’s </a:t>
            </a:r>
            <a:r>
              <a:rPr lang="en-US" baseline="0" dirty="0" err="1" smtClean="0"/>
              <a:t>colour</a:t>
            </a:r>
            <a:r>
              <a:rPr lang="en-US" baseline="0" dirty="0" smtClean="0"/>
              <a:t> and the lack of lengthening at the neck that there was something holding it back – and because that story </a:t>
            </a:r>
            <a:r>
              <a:rPr lang="en-US" baseline="0" dirty="0" err="1" smtClean="0"/>
              <a:t>mMary</a:t>
            </a:r>
            <a:r>
              <a:rPr lang="en-US" baseline="0" dirty="0" smtClean="0"/>
              <a:t> had told me was so fresh in my mind, I knew the likely cause was the cord slowing the decent down… the scene was too remarkable: Andy holding the chair up, Mary grabbing her legs – and baby Mark dangling from his mother with the cord tightly around his neck…</a:t>
            </a:r>
          </a:p>
          <a:p>
            <a:endParaRPr lang="en-US" baseline="0" dirty="0" smtClean="0"/>
          </a:p>
          <a:p>
            <a:endParaRPr lang="en-US" baseline="0" dirty="0" smtClean="0"/>
          </a:p>
          <a:p>
            <a:r>
              <a:rPr lang="en-US" baseline="0" dirty="0" smtClean="0"/>
              <a:t>At that moment, Jack came rushing into the room and let out a yell that shook the room: “Yes! I knew it! A brother!!”. Startled,  Mark threw his arms out and with a deep breath, let out an almighty cry, pinking up immediately.</a:t>
            </a:r>
          </a:p>
          <a:p>
            <a:endParaRPr lang="en-US" baseline="0" dirty="0" smtClean="0"/>
          </a:p>
        </p:txBody>
      </p:sp>
      <p:sp>
        <p:nvSpPr>
          <p:cNvPr id="4" name="Slide Number Placeholder 3"/>
          <p:cNvSpPr>
            <a:spLocks noGrp="1"/>
          </p:cNvSpPr>
          <p:nvPr>
            <p:ph type="sldNum" sz="quarter" idx="10"/>
          </p:nvPr>
        </p:nvSpPr>
        <p:spPr/>
        <p:txBody>
          <a:bodyPr/>
          <a:lstStyle/>
          <a:p>
            <a:fld id="{B9C7C032-1DAD-A04E-B8DC-4AE56A66AD8A}"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And the cord WAS tight around his neck – and unlike </a:t>
            </a:r>
            <a:r>
              <a:rPr lang="en-US" baseline="0" dirty="0" err="1" smtClean="0"/>
              <a:t>Pippa</a:t>
            </a:r>
            <a:r>
              <a:rPr lang="en-US" baseline="0" dirty="0" smtClean="0"/>
              <a:t>, I wasn’t able to loosen it.</a:t>
            </a:r>
          </a:p>
          <a:p>
            <a:endParaRPr lang="en-US" baseline="0" dirty="0" smtClean="0"/>
          </a:p>
          <a:p>
            <a:r>
              <a:rPr lang="en-US" baseline="0" dirty="0" smtClean="0"/>
              <a:t>In 30 years I have had maybe two occasions that have forced me to cut the cord. And this was one of them. With Andy still holding the birth stool up, with Mary holding herself in position,, I disentangled the cord and out came Mark, stunned, limp and with a </a:t>
            </a:r>
            <a:r>
              <a:rPr lang="en-US" baseline="0" dirty="0" err="1" smtClean="0"/>
              <a:t>colour</a:t>
            </a:r>
            <a:r>
              <a:rPr lang="en-US" baseline="0" dirty="0" smtClean="0"/>
              <a:t> that was less than satisfactory. </a:t>
            </a:r>
          </a:p>
          <a:p>
            <a:endParaRPr lang="en-US" dirty="0"/>
          </a:p>
        </p:txBody>
      </p:sp>
      <p:sp>
        <p:nvSpPr>
          <p:cNvPr id="4" name="Slide Number Placeholder 3"/>
          <p:cNvSpPr>
            <a:spLocks noGrp="1"/>
          </p:cNvSpPr>
          <p:nvPr>
            <p:ph type="sldNum" sz="quarter" idx="10"/>
          </p:nvPr>
        </p:nvSpPr>
        <p:spPr/>
        <p:txBody>
          <a:bodyPr/>
          <a:lstStyle/>
          <a:p>
            <a:fld id="{B9C7C032-1DAD-A04E-B8DC-4AE56A66AD8A}"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I’m going</a:t>
            </a:r>
            <a:r>
              <a:rPr lang="en-US" baseline="0" dirty="0" smtClean="0"/>
              <a:t> to briefly outline how we all can use the tradition of story telling to support our practice, our selves and each other in modern times. Note the word ‘listen’ in deeply embedded in each and this is not just by chance – it is by design. We need to start listening to each other – I mean “ACTIVELY” listening to each other – and ourselves. In order to support each other in birthing.</a:t>
            </a:r>
            <a:endParaRPr lang="en-US" dirty="0"/>
          </a:p>
        </p:txBody>
      </p:sp>
      <p:sp>
        <p:nvSpPr>
          <p:cNvPr id="4" name="Slide Number Placeholder 3"/>
          <p:cNvSpPr>
            <a:spLocks noGrp="1"/>
          </p:cNvSpPr>
          <p:nvPr>
            <p:ph type="sldNum" sz="quarter" idx="10"/>
          </p:nvPr>
        </p:nvSpPr>
        <p:spPr/>
        <p:txBody>
          <a:bodyPr/>
          <a:lstStyle/>
          <a:p>
            <a:fld id="{B9C7C032-1DAD-A04E-B8DC-4AE56A66AD8A}"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Marianne </a:t>
            </a:r>
            <a:r>
              <a:rPr lang="en-US" baseline="0" dirty="0" err="1" smtClean="0"/>
              <a:t>Wobcke</a:t>
            </a:r>
            <a:r>
              <a:rPr lang="en-US" baseline="0" dirty="0" smtClean="0"/>
              <a:t> (2009) in her </a:t>
            </a:r>
            <a:r>
              <a:rPr lang="en-US" baseline="0" dirty="0" err="1" smtClean="0"/>
              <a:t>honours</a:t>
            </a:r>
            <a:r>
              <a:rPr lang="en-US" baseline="0" dirty="0" smtClean="0"/>
              <a:t> thesis titled </a:t>
            </a:r>
            <a:r>
              <a:rPr lang="en-US" sz="1200" kern="1200" dirty="0" smtClean="0">
                <a:solidFill>
                  <a:schemeClr val="tx1"/>
                </a:solidFill>
                <a:latin typeface="+mn-lt"/>
                <a:ea typeface="+mn-ea"/>
                <a:cs typeface="+mn-cs"/>
              </a:rPr>
              <a:t>“Aboriginality, Art and the </a:t>
            </a:r>
            <a:r>
              <a:rPr lang="en-US" sz="1200" kern="1200" dirty="0" err="1" smtClean="0">
                <a:solidFill>
                  <a:schemeClr val="tx1"/>
                </a:solidFill>
                <a:latin typeface="+mn-lt"/>
                <a:ea typeface="+mn-ea"/>
                <a:cs typeface="+mn-cs"/>
              </a:rPr>
              <a:t>Perinatal</a:t>
            </a:r>
            <a:r>
              <a:rPr lang="en-US" sz="1200" kern="1200" dirty="0" smtClean="0">
                <a:solidFill>
                  <a:schemeClr val="tx1"/>
                </a:solidFill>
                <a:latin typeface="+mn-lt"/>
                <a:ea typeface="+mn-ea"/>
                <a:cs typeface="+mn-cs"/>
              </a:rPr>
              <a:t>”</a:t>
            </a:r>
            <a:r>
              <a:rPr lang="en-AU" sz="1200" kern="1200" baseline="0" dirty="0" smtClean="0">
                <a:solidFill>
                  <a:schemeClr val="tx1"/>
                </a:solidFill>
                <a:latin typeface="+mn-lt"/>
                <a:ea typeface="+mn-ea"/>
                <a:cs typeface="+mn-cs"/>
              </a:rPr>
              <a:t> </a:t>
            </a:r>
            <a:r>
              <a:rPr lang="en-US" baseline="0" dirty="0" smtClean="0"/>
              <a:t>speaks of  </a:t>
            </a:r>
            <a:r>
              <a:rPr lang="en-US" sz="1200" kern="1200" dirty="0" smtClean="0">
                <a:solidFill>
                  <a:schemeClr val="tx1"/>
                </a:solidFill>
                <a:latin typeface="+mn-lt"/>
                <a:ea typeface="+mn-ea"/>
                <a:cs typeface="+mn-cs"/>
              </a:rPr>
              <a:t>Genetic legacy: themes that pursue (us) craving creative expression to reveal and become aware of their deeper dimensions.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“Creative expression can reveal a profound connection to the prenatal and </a:t>
            </a:r>
            <a:r>
              <a:rPr lang="en-US" sz="1200" kern="1200" dirty="0" err="1" smtClean="0">
                <a:solidFill>
                  <a:schemeClr val="tx1"/>
                </a:solidFill>
                <a:latin typeface="+mn-lt"/>
                <a:ea typeface="+mn-ea"/>
                <a:cs typeface="+mn-cs"/>
              </a:rPr>
              <a:t>perinatal</a:t>
            </a:r>
            <a:r>
              <a:rPr lang="en-US" sz="1200" kern="1200" dirty="0" smtClean="0">
                <a:solidFill>
                  <a:schemeClr val="tx1"/>
                </a:solidFill>
                <a:latin typeface="+mn-lt"/>
                <a:ea typeface="+mn-ea"/>
                <a:cs typeface="+mn-cs"/>
              </a:rPr>
              <a:t> dimensions of the human psyche” </a:t>
            </a:r>
            <a:endParaRPr lang="en-US" baseline="0" dirty="0" smtClean="0"/>
          </a:p>
          <a:p>
            <a:endParaRPr lang="en-US" dirty="0" smtClean="0"/>
          </a:p>
          <a:p>
            <a:r>
              <a:rPr lang="en-US" sz="1200" kern="1200" dirty="0" err="1" smtClean="0">
                <a:solidFill>
                  <a:schemeClr val="tx1"/>
                </a:solidFill>
                <a:latin typeface="+mn-lt"/>
                <a:ea typeface="+mn-ea"/>
                <a:cs typeface="+mn-cs"/>
              </a:rPr>
              <a:t>Wobcke</a:t>
            </a:r>
            <a:r>
              <a:rPr lang="en-US" sz="1200" kern="1200" dirty="0" smtClean="0">
                <a:solidFill>
                  <a:schemeClr val="tx1"/>
                </a:solidFill>
                <a:latin typeface="+mn-lt"/>
                <a:ea typeface="+mn-ea"/>
                <a:cs typeface="+mn-cs"/>
              </a:rPr>
              <a:t>, Marianne 2009 </a:t>
            </a:r>
            <a:r>
              <a:rPr lang="en-US" sz="1200" kern="1200" dirty="0" err="1" smtClean="0">
                <a:solidFill>
                  <a:schemeClr val="tx1"/>
                </a:solidFill>
                <a:latin typeface="+mn-lt"/>
                <a:ea typeface="+mn-ea"/>
                <a:cs typeface="+mn-cs"/>
              </a:rPr>
              <a:t>Honours</a:t>
            </a:r>
            <a:r>
              <a:rPr lang="en-US" sz="1200" kern="1200" dirty="0" smtClean="0">
                <a:solidFill>
                  <a:schemeClr val="tx1"/>
                </a:solidFill>
                <a:latin typeface="+mn-lt"/>
                <a:ea typeface="+mn-ea"/>
                <a:cs typeface="+mn-cs"/>
              </a:rPr>
              <a:t> Theory Research Paper, </a:t>
            </a:r>
            <a:r>
              <a:rPr lang="en-US" sz="1200" kern="1200" dirty="0" err="1" smtClean="0">
                <a:solidFill>
                  <a:schemeClr val="tx1"/>
                </a:solidFill>
                <a:latin typeface="+mn-lt"/>
                <a:ea typeface="+mn-ea"/>
                <a:cs typeface="+mn-cs"/>
              </a:rPr>
              <a:t>Qld</a:t>
            </a:r>
            <a:r>
              <a:rPr lang="en-US" sz="1200" kern="1200" dirty="0" smtClean="0">
                <a:solidFill>
                  <a:schemeClr val="tx1"/>
                </a:solidFill>
                <a:latin typeface="+mn-lt"/>
                <a:ea typeface="+mn-ea"/>
                <a:cs typeface="+mn-cs"/>
              </a:rPr>
              <a:t> College of Art Griffith University</a:t>
            </a:r>
            <a:endParaRPr lang="en-A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A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endParaRPr lang="en-AU"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(pg 2)</a:t>
            </a:r>
            <a:endParaRPr lang="en-AU"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9C7C032-1DAD-A04E-B8DC-4AE56A66AD8A}"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780427B9-4A52-FE42-8ACC-90059BE88E65}" type="datetimeFigureOut">
              <a:rPr lang="en-US" smtClean="0"/>
              <a:pPr/>
              <a:t>2/23/16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A4E3D-FBA1-3843-AD7A-140E8B9BBA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780427B9-4A52-FE42-8ACC-90059BE88E65}" type="datetimeFigureOut">
              <a:rPr lang="en-US" smtClean="0"/>
              <a:pPr/>
              <a:t>2/23/16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A4E3D-FBA1-3843-AD7A-140E8B9BBA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780427B9-4A52-FE42-8ACC-90059BE88E65}" type="datetimeFigureOut">
              <a:rPr lang="en-US" smtClean="0"/>
              <a:pPr/>
              <a:t>2/23/16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A4E3D-FBA1-3843-AD7A-140E8B9BBA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780427B9-4A52-FE42-8ACC-90059BE88E65}" type="datetimeFigureOut">
              <a:rPr lang="en-US" smtClean="0"/>
              <a:pPr/>
              <a:t>2/23/16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A4E3D-FBA1-3843-AD7A-140E8B9BBA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780427B9-4A52-FE42-8ACC-90059BE88E65}" type="datetimeFigureOut">
              <a:rPr lang="en-US" smtClean="0"/>
              <a:pPr/>
              <a:t>2/23/16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5A4E3D-FBA1-3843-AD7A-140E8B9BBA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780427B9-4A52-FE42-8ACC-90059BE88E65}" type="datetimeFigureOut">
              <a:rPr lang="en-US" smtClean="0"/>
              <a:pPr/>
              <a:t>2/23/16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A4E3D-FBA1-3843-AD7A-140E8B9BBA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780427B9-4A52-FE42-8ACC-90059BE88E65}" type="datetimeFigureOut">
              <a:rPr lang="en-US" smtClean="0"/>
              <a:pPr/>
              <a:t>2/23/16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5A4E3D-FBA1-3843-AD7A-140E8B9BBA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780427B9-4A52-FE42-8ACC-90059BE88E65}" type="datetimeFigureOut">
              <a:rPr lang="en-US" smtClean="0"/>
              <a:pPr/>
              <a:t>2/23/16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5A4E3D-FBA1-3843-AD7A-140E8B9BBA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0427B9-4A52-FE42-8ACC-90059BE88E65}" type="datetimeFigureOut">
              <a:rPr lang="en-US" smtClean="0"/>
              <a:pPr/>
              <a:t>2/23/16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5A4E3D-FBA1-3843-AD7A-140E8B9BBA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780427B9-4A52-FE42-8ACC-90059BE88E65}" type="datetimeFigureOut">
              <a:rPr lang="en-US" smtClean="0"/>
              <a:pPr/>
              <a:t>2/23/16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A4E3D-FBA1-3843-AD7A-140E8B9BBA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780427B9-4A52-FE42-8ACC-90059BE88E65}" type="datetimeFigureOut">
              <a:rPr lang="en-US" smtClean="0"/>
              <a:pPr/>
              <a:t>2/23/16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5A4E3D-FBA1-3843-AD7A-140E8B9BBA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0427B9-4A52-FE42-8ACC-90059BE88E65}" type="datetimeFigureOut">
              <a:rPr lang="en-US" smtClean="0"/>
              <a:pPr/>
              <a:t>2/23/16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5A4E3D-FBA1-3843-AD7A-140E8B9BBA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www.perinataldreaming.com.au"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erinataldreaming.com.au" TargetMode="External"/><Relationship Id="rId3" Type="http://schemas.openxmlformats.org/officeDocument/2006/relationships/hyperlink" Target="http://www.understandingcountry.com.au"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1"/>
            <a:ext cx="7772400" cy="2285999"/>
          </a:xfrm>
        </p:spPr>
        <p:txBody>
          <a:bodyPr/>
          <a:lstStyle/>
          <a:p>
            <a:r>
              <a:rPr lang="en-US" dirty="0" smtClean="0">
                <a:latin typeface="Snell Roundhand Black"/>
                <a:cs typeface="Snell Roundhand Black"/>
              </a:rPr>
              <a:t>The role of story telling during the childbearing years</a:t>
            </a:r>
            <a:endParaRPr lang="en-US" dirty="0">
              <a:latin typeface="Snell Roundhand Black"/>
              <a:cs typeface="Snell Roundhand Black"/>
            </a:endParaRPr>
          </a:p>
        </p:txBody>
      </p:sp>
      <p:sp>
        <p:nvSpPr>
          <p:cNvPr id="3" name="Subtitle 2"/>
          <p:cNvSpPr>
            <a:spLocks noGrp="1"/>
          </p:cNvSpPr>
          <p:nvPr>
            <p:ph type="subTitle" idx="1"/>
          </p:nvPr>
        </p:nvSpPr>
        <p:spPr/>
        <p:txBody>
          <a:bodyPr/>
          <a:lstStyle/>
          <a:p>
            <a:r>
              <a:rPr lang="en-US" dirty="0" err="1" smtClean="0">
                <a:solidFill>
                  <a:schemeClr val="tx1"/>
                </a:solidFill>
              </a:rPr>
              <a:t>Tere</a:t>
            </a:r>
            <a:r>
              <a:rPr lang="en-US" dirty="0" smtClean="0">
                <a:solidFill>
                  <a:schemeClr val="tx1"/>
                </a:solidFill>
              </a:rPr>
              <a:t> </a:t>
            </a:r>
            <a:r>
              <a:rPr lang="en-US" dirty="0" err="1" smtClean="0">
                <a:solidFill>
                  <a:schemeClr val="tx1"/>
                </a:solidFill>
              </a:rPr>
              <a:t>Garnons</a:t>
            </a:r>
            <a:r>
              <a:rPr lang="en-US" dirty="0" smtClean="0">
                <a:solidFill>
                  <a:schemeClr val="tx1"/>
                </a:solidFill>
              </a:rPr>
              <a:t>-Williams, RN RM </a:t>
            </a:r>
            <a:r>
              <a:rPr lang="en-US" dirty="0" err="1" smtClean="0">
                <a:solidFill>
                  <a:schemeClr val="tx1"/>
                </a:solidFill>
              </a:rPr>
              <a:t>BScN</a:t>
            </a:r>
            <a:r>
              <a:rPr lang="en-US" dirty="0" smtClean="0">
                <a:solidFill>
                  <a:schemeClr val="tx1"/>
                </a:solidFill>
              </a:rPr>
              <a:t>, </a:t>
            </a:r>
            <a:r>
              <a:rPr lang="en-US" dirty="0" err="1" smtClean="0">
                <a:solidFill>
                  <a:schemeClr val="tx1"/>
                </a:solidFill>
              </a:rPr>
              <a:t>MMid</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Prenatal, </a:t>
            </a:r>
            <a:r>
              <a:rPr lang="en-US" dirty="0" err="1" smtClean="0"/>
              <a:t>Perinatal</a:t>
            </a:r>
            <a:r>
              <a:rPr lang="en-US" dirty="0" smtClean="0"/>
              <a:t> &amp; Postnatal care</a:t>
            </a:r>
            <a:endParaRPr lang="en-US" dirty="0"/>
          </a:p>
        </p:txBody>
      </p:sp>
      <p:sp>
        <p:nvSpPr>
          <p:cNvPr id="3" name="Content Placeholder 2"/>
          <p:cNvSpPr>
            <a:spLocks noGrp="1"/>
          </p:cNvSpPr>
          <p:nvPr>
            <p:ph idx="1"/>
          </p:nvPr>
        </p:nvSpPr>
        <p:spPr/>
        <p:txBody>
          <a:bodyPr/>
          <a:lstStyle/>
          <a:p>
            <a:pPr>
              <a:buNone/>
            </a:pPr>
            <a:r>
              <a:rPr lang="en-US" dirty="0" smtClean="0"/>
              <a:t>“Creative expression can reveal a profound connection to the prenatal and </a:t>
            </a:r>
            <a:r>
              <a:rPr lang="en-US" dirty="0" err="1" smtClean="0"/>
              <a:t>perinatal</a:t>
            </a:r>
            <a:r>
              <a:rPr lang="en-US" dirty="0" smtClean="0"/>
              <a:t> dimensions of the human psyche” </a:t>
            </a:r>
            <a:endParaRPr lang="en-US" dirty="0" smtClean="0">
              <a:hlinkClick r:id="rId3"/>
            </a:endParaRPr>
          </a:p>
          <a:p>
            <a:pPr>
              <a:buNone/>
            </a:pPr>
            <a:endParaRPr lang="en-US" dirty="0" smtClean="0"/>
          </a:p>
          <a:p>
            <a:pPr>
              <a:buNone/>
            </a:pPr>
            <a:endParaRPr lang="en-US" dirty="0" smtClean="0"/>
          </a:p>
          <a:p>
            <a:pPr>
              <a:buNone/>
            </a:pPr>
            <a:r>
              <a:rPr lang="en-US" dirty="0" err="1" smtClean="0"/>
              <a:t>Wobcke</a:t>
            </a:r>
            <a:r>
              <a:rPr lang="en-US" dirty="0" smtClean="0"/>
              <a:t>, </a:t>
            </a:r>
            <a:r>
              <a:rPr lang="en-US" dirty="0" smtClean="0"/>
              <a:t>2009</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“Aboriginality, Art and the </a:t>
            </a:r>
            <a:r>
              <a:rPr lang="en-US" dirty="0" err="1" smtClean="0"/>
              <a:t>Perinatal</a:t>
            </a:r>
            <a:r>
              <a:rPr lang="en-US" dirty="0" smtClean="0"/>
              <a:t>”</a:t>
            </a:r>
            <a:endParaRPr lang="en-US" dirty="0"/>
          </a:p>
        </p:txBody>
      </p:sp>
      <p:pic>
        <p:nvPicPr>
          <p:cNvPr id="4" name="Content Placeholder 3" descr="Amnio a.JPG"/>
          <p:cNvPicPr>
            <a:picLocks noGrp="1" noChangeAspect="1"/>
          </p:cNvPicPr>
          <p:nvPr>
            <p:ph idx="1"/>
          </p:nvPr>
        </p:nvPicPr>
        <p:blipFill>
          <a:blip r:embed="rId2"/>
          <a:srcRect l="-67342" r="-67342"/>
          <a:stretch>
            <a:fillRect/>
          </a:stretch>
        </p:blipFill>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Wobcke</a:t>
            </a:r>
            <a:r>
              <a:rPr lang="en-US" dirty="0" smtClean="0"/>
              <a:t>, 2009 “Aboriginality, Art and the </a:t>
            </a:r>
            <a:r>
              <a:rPr lang="en-US" dirty="0" err="1" smtClean="0"/>
              <a:t>Perinatal</a:t>
            </a:r>
            <a:r>
              <a:rPr lang="en-US" dirty="0" smtClean="0"/>
              <a:t>”</a:t>
            </a:r>
            <a:endParaRPr lang="en-US" dirty="0"/>
          </a:p>
        </p:txBody>
      </p:sp>
      <p:sp>
        <p:nvSpPr>
          <p:cNvPr id="3" name="Content Placeholder 2"/>
          <p:cNvSpPr>
            <a:spLocks noGrp="1"/>
          </p:cNvSpPr>
          <p:nvPr>
            <p:ph idx="1"/>
          </p:nvPr>
        </p:nvSpPr>
        <p:spPr/>
        <p:txBody>
          <a:bodyPr/>
          <a:lstStyle/>
          <a:p>
            <a:pPr>
              <a:buNone/>
            </a:pPr>
            <a:endParaRPr lang="en-US" dirty="0" smtClean="0">
              <a:hlinkClick r:id="rId2"/>
            </a:endParaRPr>
          </a:p>
          <a:p>
            <a:pPr>
              <a:buNone/>
            </a:pPr>
            <a:endParaRPr lang="en-US" dirty="0" smtClean="0">
              <a:hlinkClick r:id="rId2"/>
            </a:endParaRPr>
          </a:p>
          <a:p>
            <a:pPr algn="ctr">
              <a:buNone/>
            </a:pPr>
            <a:r>
              <a:rPr lang="en-US" dirty="0" smtClean="0">
                <a:hlinkClick r:id="rId2"/>
              </a:rPr>
              <a:t>www.perinataldreaming.com.au</a:t>
            </a:r>
            <a:endParaRPr lang="en-US" dirty="0" smtClean="0"/>
          </a:p>
          <a:p>
            <a:pPr>
              <a:buNone/>
            </a:pPr>
            <a:endParaRPr lang="en-US" dirty="0" smtClean="0"/>
          </a:p>
          <a:p>
            <a:pPr algn="ctr">
              <a:buNone/>
            </a:pPr>
            <a:r>
              <a:rPr lang="en-US" dirty="0" smtClean="0">
                <a:hlinkClick r:id="rId3"/>
              </a:rPr>
              <a:t>www.understandingcountry.com.au</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fontScale="90000"/>
          </a:bodyPr>
          <a:lstStyle/>
          <a:p>
            <a:r>
              <a:rPr lang="en-US" sz="3200" dirty="0" smtClean="0"/>
              <a:t/>
            </a:r>
            <a:br>
              <a:rPr lang="en-US" sz="3200" dirty="0" smtClean="0"/>
            </a:br>
            <a:r>
              <a:rPr lang="en-US" sz="3556" dirty="0" smtClean="0"/>
              <a:t>The art of active listening takes…</a:t>
            </a:r>
            <a:r>
              <a:rPr lang="en-US" sz="3200" dirty="0" smtClean="0"/>
              <a:t/>
            </a:r>
            <a:br>
              <a:rPr lang="en-US" sz="3200" dirty="0" smtClean="0"/>
            </a:br>
            <a:endParaRPr lang="en-US" sz="3200" dirty="0"/>
          </a:p>
        </p:txBody>
      </p:sp>
      <p:sp>
        <p:nvSpPr>
          <p:cNvPr id="3" name="Content Placeholder 2"/>
          <p:cNvSpPr>
            <a:spLocks noGrp="1"/>
          </p:cNvSpPr>
          <p:nvPr>
            <p:ph idx="1"/>
          </p:nvPr>
        </p:nvSpPr>
        <p:spPr/>
        <p:txBody>
          <a:bodyPr/>
          <a:lstStyle/>
          <a:p>
            <a:pPr>
              <a:buNone/>
            </a:pPr>
            <a:endParaRPr lang="en-US" dirty="0" smtClean="0"/>
          </a:p>
          <a:p>
            <a:r>
              <a:rPr lang="en-US" dirty="0" smtClean="0"/>
              <a:t>Time</a:t>
            </a:r>
          </a:p>
          <a:p>
            <a:r>
              <a:rPr lang="en-US" dirty="0" smtClean="0"/>
              <a:t>Receptive</a:t>
            </a:r>
          </a:p>
          <a:p>
            <a:r>
              <a:rPr lang="en-US" dirty="0" smtClean="0"/>
              <a:t>Trust</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Antenatal and postnatal ‘education’</a:t>
            </a:r>
            <a:endParaRPr lang="en-US" dirty="0"/>
          </a:p>
        </p:txBody>
      </p:sp>
      <p:sp>
        <p:nvSpPr>
          <p:cNvPr id="3" name="Content Placeholder 2"/>
          <p:cNvSpPr>
            <a:spLocks noGrp="1"/>
          </p:cNvSpPr>
          <p:nvPr>
            <p:ph idx="1"/>
          </p:nvPr>
        </p:nvSpPr>
        <p:spPr/>
        <p:txBody>
          <a:bodyPr/>
          <a:lstStyle/>
          <a:p>
            <a:pPr>
              <a:buNone/>
            </a:pPr>
            <a:r>
              <a:rPr lang="en-US" dirty="0" smtClean="0"/>
              <a:t>Anecdotal: learning from each other, sharing our stories. Women’s support groups</a:t>
            </a:r>
          </a:p>
          <a:p>
            <a:pPr>
              <a:buNone/>
            </a:pPr>
            <a:endParaRPr lang="en-US" dirty="0" smtClean="0"/>
          </a:p>
          <a:p>
            <a:r>
              <a:rPr lang="en-US" dirty="0" smtClean="0"/>
              <a:t>Contextual </a:t>
            </a:r>
          </a:p>
          <a:p>
            <a:r>
              <a:rPr lang="en-US" dirty="0" smtClean="0"/>
              <a:t>Holistic</a:t>
            </a:r>
          </a:p>
          <a:p>
            <a:r>
              <a:rPr lang="en-US" dirty="0" smtClean="0"/>
              <a:t>Applicable </a:t>
            </a:r>
          </a:p>
          <a:p>
            <a:endParaRPr lang="en-US" dirty="0" smtClean="0"/>
          </a:p>
          <a:p>
            <a:pPr>
              <a:buNone/>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US" dirty="0"/>
          </a:p>
        </p:txBody>
      </p:sp>
      <p:sp>
        <p:nvSpPr>
          <p:cNvPr id="3" name="Content Placeholder 2"/>
          <p:cNvSpPr>
            <a:spLocks noGrp="1"/>
          </p:cNvSpPr>
          <p:nvPr>
            <p:ph idx="1"/>
          </p:nvPr>
        </p:nvSpPr>
        <p:spPr/>
        <p:txBody>
          <a:bodyPr/>
          <a:lstStyle/>
          <a:p>
            <a:r>
              <a:rPr lang="en-US" dirty="0" smtClean="0"/>
              <a:t>Narrative Inquiry: “…qualitative paradigm, allowing the researcher to inquire into social or human phenomena within a natural setting and to build a complex and holistic picture that is formed with words.” (Creswell, 1994 as cited by </a:t>
            </a:r>
            <a:r>
              <a:rPr lang="en-US" dirty="0" err="1" smtClean="0"/>
              <a:t>Garnons</a:t>
            </a:r>
            <a:r>
              <a:rPr lang="en-US" dirty="0" smtClean="0"/>
              <a:t>-Williams, 2003)</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Narrative therapy</a:t>
            </a:r>
            <a:endParaRPr lang="en-US" dirty="0"/>
          </a:p>
        </p:txBody>
      </p:sp>
      <p:sp>
        <p:nvSpPr>
          <p:cNvPr id="3" name="Content Placeholder 2"/>
          <p:cNvSpPr>
            <a:spLocks noGrp="1"/>
          </p:cNvSpPr>
          <p:nvPr>
            <p:ph idx="1"/>
          </p:nvPr>
        </p:nvSpPr>
        <p:spPr/>
        <p:txBody>
          <a:bodyPr/>
          <a:lstStyle/>
          <a:p>
            <a:r>
              <a:rPr lang="en-US" dirty="0" smtClean="0"/>
              <a:t>Journal writing</a:t>
            </a:r>
          </a:p>
          <a:p>
            <a:r>
              <a:rPr lang="en-US" dirty="0" smtClean="0"/>
              <a:t>PTSD</a:t>
            </a:r>
          </a:p>
          <a:p>
            <a:r>
              <a:rPr lang="en-US" dirty="0" smtClean="0"/>
              <a:t>Birth Talk </a:t>
            </a:r>
            <a:r>
              <a:rPr lang="en-US" sz="1100" dirty="0" smtClean="0"/>
              <a:t>TM</a:t>
            </a:r>
            <a:r>
              <a:rPr lang="en-US" dirty="0" smtClean="0"/>
              <a:t> (Debbie Gould)</a:t>
            </a:r>
          </a:p>
          <a:p>
            <a:r>
              <a:rPr lang="en-US" dirty="0" smtClean="0"/>
              <a:t>The Write Road </a:t>
            </a:r>
            <a:r>
              <a:rPr lang="en-US" sz="1100" dirty="0" smtClean="0"/>
              <a:t>TM</a:t>
            </a:r>
            <a:r>
              <a:rPr lang="en-US" dirty="0" smtClean="0"/>
              <a:t> (Stephanie Dale)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Birthtalk.org</a:t>
            </a:r>
            <a:endParaRPr lang="en-US" dirty="0"/>
          </a:p>
        </p:txBody>
      </p:sp>
      <p:sp>
        <p:nvSpPr>
          <p:cNvPr id="3" name="Content Placeholder 2"/>
          <p:cNvSpPr>
            <a:spLocks noGrp="1"/>
          </p:cNvSpPr>
          <p:nvPr>
            <p:ph idx="1"/>
          </p:nvPr>
        </p:nvSpPr>
        <p:spPr/>
        <p:txBody>
          <a:bodyPr/>
          <a:lstStyle/>
          <a:p>
            <a:pPr>
              <a:buNone/>
            </a:pPr>
            <a:r>
              <a:rPr lang="en-US" dirty="0" smtClean="0"/>
              <a:t>“Making sense, making peace and moving on”</a:t>
            </a:r>
            <a:endParaRPr lang="en-US" dirty="0"/>
          </a:p>
        </p:txBody>
      </p:sp>
      <p:pic>
        <p:nvPicPr>
          <p:cNvPr id="4" name="Picture 3"/>
          <p:cNvPicPr>
            <a:picLocks noChangeAspect="1"/>
          </p:cNvPicPr>
          <p:nvPr/>
        </p:nvPicPr>
        <p:blipFill>
          <a:blip r:embed="rId3"/>
          <a:stretch>
            <a:fillRect/>
          </a:stretch>
        </p:blipFill>
        <p:spPr>
          <a:xfrm>
            <a:off x="2362200" y="2514600"/>
            <a:ext cx="4343400" cy="39624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thewriteroad.com.au</a:t>
            </a:r>
            <a:endParaRPr lang="en-US" dirty="0"/>
          </a:p>
        </p:txBody>
      </p:sp>
      <p:sp>
        <p:nvSpPr>
          <p:cNvPr id="3" name="Content Placeholder 2"/>
          <p:cNvSpPr>
            <a:spLocks noGrp="1"/>
          </p:cNvSpPr>
          <p:nvPr>
            <p:ph idx="1"/>
          </p:nvPr>
        </p:nvSpPr>
        <p:spPr>
          <a:xfrm>
            <a:off x="457200" y="1600200"/>
            <a:ext cx="8229600" cy="4525963"/>
          </a:xfrm>
        </p:spPr>
        <p:txBody>
          <a:bodyPr>
            <a:normAutofit/>
          </a:bodyPr>
          <a:lstStyle/>
          <a:p>
            <a:pPr>
              <a:buNone/>
            </a:pPr>
            <a:r>
              <a:rPr lang="en-US" sz="1800" dirty="0" smtClean="0"/>
              <a:t>Our vision is to get the nation writing…</a:t>
            </a:r>
            <a:endParaRPr lang="en-US" sz="1800" dirty="0"/>
          </a:p>
        </p:txBody>
      </p:sp>
      <p:pic>
        <p:nvPicPr>
          <p:cNvPr id="4" name="Picture 3"/>
          <p:cNvPicPr>
            <a:picLocks noChangeAspect="1"/>
          </p:cNvPicPr>
          <p:nvPr/>
        </p:nvPicPr>
        <p:blipFill>
          <a:blip r:embed="rId3"/>
          <a:stretch>
            <a:fillRect/>
          </a:stretch>
        </p:blipFill>
        <p:spPr>
          <a:xfrm>
            <a:off x="756458" y="2362200"/>
            <a:ext cx="7473142" cy="3511550"/>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Snell Roundhand Black"/>
                <a:cs typeface="Snell Roundhand Black"/>
              </a:rPr>
              <a:t>…and they all lived happily ever after…</a:t>
            </a:r>
            <a:endParaRPr lang="en-US" dirty="0">
              <a:latin typeface="Snell Roundhand Black"/>
              <a:cs typeface="Snell Roundhand Black"/>
            </a:endParaRPr>
          </a:p>
        </p:txBody>
      </p:sp>
      <p:sp>
        <p:nvSpPr>
          <p:cNvPr id="3" name="Content Placeholder 2"/>
          <p:cNvSpPr>
            <a:spLocks noGrp="1"/>
          </p:cNvSpPr>
          <p:nvPr>
            <p:ph idx="1"/>
          </p:nvPr>
        </p:nvSpPr>
        <p:spPr/>
        <p:txBody>
          <a:bodyPr>
            <a:normAutofit/>
          </a:bodyPr>
          <a:lstStyle/>
          <a:p>
            <a:pPr>
              <a:buNone/>
            </a:pPr>
            <a:endParaRPr lang="en-US" sz="4000" dirty="0" smtClean="0">
              <a:latin typeface="Snell Roundhand Black"/>
              <a:cs typeface="Snell Roundhand Black"/>
            </a:endParaRPr>
          </a:p>
          <a:p>
            <a:pPr>
              <a:buNone/>
            </a:pPr>
            <a:endParaRPr lang="en-US" sz="4000" dirty="0" smtClean="0">
              <a:latin typeface="Snell Roundhand Black"/>
              <a:cs typeface="Snell Roundhand Black"/>
            </a:endParaRPr>
          </a:p>
          <a:p>
            <a:pPr>
              <a:buNone/>
            </a:pPr>
            <a:endParaRPr lang="en-US" sz="4000" dirty="0" smtClean="0">
              <a:latin typeface="Snell Roundhand Black"/>
              <a:cs typeface="Snell Roundhand Black"/>
            </a:endParaRPr>
          </a:p>
          <a:p>
            <a:pPr algn="ctr">
              <a:buNone/>
            </a:pPr>
            <a:r>
              <a:rPr lang="en-US" sz="5400" dirty="0" smtClean="0">
                <a:latin typeface="Snell Roundhand Black"/>
                <a:cs typeface="Snell Roundhand Black"/>
              </a:rPr>
              <a:t>The End</a:t>
            </a:r>
            <a:endParaRPr lang="en-US" sz="5400" dirty="0">
              <a:latin typeface="Snell Roundhand Black"/>
              <a:cs typeface="Snell Roundhand Black"/>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latin typeface="Snell Roundhand Black"/>
                <a:cs typeface="Snell Roundhand Black"/>
              </a:rPr>
              <a:t>Once upon a Time…</a:t>
            </a:r>
            <a:endParaRPr lang="en-US" dirty="0"/>
          </a:p>
        </p:txBody>
      </p:sp>
      <p:pic>
        <p:nvPicPr>
          <p:cNvPr id="9" name="Content Placeholder 8" descr="kitchen.jpeg"/>
          <p:cNvPicPr>
            <a:picLocks noGrp="1" noChangeAspect="1"/>
          </p:cNvPicPr>
          <p:nvPr>
            <p:ph idx="1"/>
          </p:nvPr>
        </p:nvPicPr>
        <p:blipFill>
          <a:blip r:embed="rId3"/>
          <a:srcRect l="-18099" r="-18099"/>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Mum! Come quick!</a:t>
            </a:r>
            <a:endParaRPr lang="en-US" dirty="0"/>
          </a:p>
        </p:txBody>
      </p:sp>
      <p:pic>
        <p:nvPicPr>
          <p:cNvPr id="4" name="Content Placeholder 3" descr="rope.jpg"/>
          <p:cNvPicPr>
            <a:picLocks noGrp="1" noChangeAspect="1"/>
          </p:cNvPicPr>
          <p:nvPr>
            <p:ph idx="1"/>
          </p:nvPr>
        </p:nvPicPr>
        <p:blipFill>
          <a:blip r:embed="rId2"/>
          <a:srcRect l="-126519" r="-126519"/>
          <a:stretch>
            <a:fillRect/>
          </a:stretch>
        </p:blipFill>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p:txBody>
          <a:bodyPr/>
          <a:lstStyle/>
          <a:p>
            <a:pPr>
              <a:buNone/>
            </a:pPr>
            <a:r>
              <a:rPr lang="en-US" dirty="0" smtClean="0"/>
              <a:t>Mary sighed and looked away, her eyes losing their focus as she recalled the moment. She then turned and stared at me, looked me in the eyes and laughed. “I have no idea where THAT came from’ she said, shaking her head slightly. </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Mary went into </a:t>
            </a:r>
            <a:r>
              <a:rPr lang="en-US" dirty="0" err="1" smtClean="0"/>
              <a:t>labour</a:t>
            </a:r>
            <a:r>
              <a:rPr lang="en-US" dirty="0" smtClean="0"/>
              <a:t> about a month later…</a:t>
            </a:r>
            <a:endParaRPr lang="en-US" dirty="0"/>
          </a:p>
        </p:txBody>
      </p:sp>
      <p:sp>
        <p:nvSpPr>
          <p:cNvPr id="3" name="Content Placeholder 2"/>
          <p:cNvSpPr>
            <a:spLocks noGrp="1"/>
          </p:cNvSpPr>
          <p:nvPr>
            <p:ph idx="1"/>
          </p:nvPr>
        </p:nvSpPr>
        <p:spPr/>
        <p:txBody>
          <a:bodyPr/>
          <a:lstStyle/>
          <a:p>
            <a:pPr>
              <a:buNone/>
            </a:pPr>
            <a:endParaRPr lang="en-US" dirty="0" smtClean="0">
              <a:latin typeface="Snell Roundhand Black"/>
              <a:cs typeface="Snell Roundhand Black"/>
            </a:endParaRPr>
          </a:p>
          <a:p>
            <a:pPr>
              <a:buNone/>
            </a:pPr>
            <a:r>
              <a:rPr lang="en-US" dirty="0" smtClean="0">
                <a:latin typeface="Snell Roundhand Black"/>
                <a:cs typeface="Snell Roundhand Black"/>
              </a:rPr>
              <a:t>… and she went into the bathroom and into the shower stall, which was right next to the bath tub… </a:t>
            </a:r>
          </a:p>
          <a:p>
            <a:pPr>
              <a:buNone/>
            </a:pPr>
            <a:endParaRPr lang="en-US" dirty="0" smtClean="0"/>
          </a:p>
          <a:p>
            <a:pPr>
              <a:buNone/>
            </a:pPr>
            <a:r>
              <a:rPr lang="en-US" dirty="0" smtClean="0">
                <a:latin typeface="Snell Roundhand Black"/>
                <a:cs typeface="Snell Roundhand Black"/>
              </a:rPr>
              <a:t>…She was sitting on the birth stool and her husband Andy was next to her, holding a  warm towel</a:t>
            </a:r>
            <a:r>
              <a:rPr lang="en-US" baseline="0" dirty="0" smtClean="0">
                <a:latin typeface="Snell Roundhand Black"/>
                <a:cs typeface="Snell Roundhand Black"/>
              </a:rPr>
              <a:t> on her back…</a:t>
            </a:r>
            <a:endParaRPr lang="en-US" dirty="0" smtClean="0">
              <a:latin typeface="Snell Roundhand Black"/>
              <a:cs typeface="Snell Roundhand Black"/>
            </a:endParaRP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aseline="0" dirty="0" smtClean="0"/>
              <a:t>…a chair that was on its side just next to Jack’s feet</a:t>
            </a:r>
            <a:r>
              <a:rPr lang="en-US" sz="3200" dirty="0" smtClean="0"/>
              <a:t>…</a:t>
            </a:r>
            <a:endParaRPr lang="en-US" sz="3200" dirty="0"/>
          </a:p>
        </p:txBody>
      </p:sp>
      <p:sp>
        <p:nvSpPr>
          <p:cNvPr id="3" name="Content Placeholder 2"/>
          <p:cNvSpPr>
            <a:spLocks noGrp="1"/>
          </p:cNvSpPr>
          <p:nvPr>
            <p:ph idx="1"/>
          </p:nvPr>
        </p:nvSpPr>
        <p:spPr/>
        <p:txBody>
          <a:bodyPr/>
          <a:lstStyle/>
          <a:p>
            <a:pPr>
              <a:buNone/>
            </a:pPr>
            <a:endParaRPr lang="en-US" dirty="0" smtClean="0">
              <a:latin typeface="Snell Roundhand Black"/>
              <a:cs typeface="Snell Roundhand Black"/>
            </a:endParaRPr>
          </a:p>
          <a:p>
            <a:pPr>
              <a:buNone/>
            </a:pPr>
            <a:endParaRPr lang="en-US" dirty="0">
              <a:latin typeface="Snell Roundhand Black"/>
              <a:cs typeface="Snell Roundhand Black"/>
            </a:endParaRPr>
          </a:p>
          <a:p>
            <a:pPr>
              <a:buNone/>
            </a:pPr>
            <a:r>
              <a:rPr lang="en-US" dirty="0" smtClean="0">
                <a:latin typeface="Snell Roundhand Black"/>
                <a:cs typeface="Snell Roundhand Black"/>
              </a:rPr>
              <a:t>…and as she commenced pushing, the birth stool collapsed, one side breaking off completely…</a:t>
            </a:r>
            <a:endParaRPr lang="en-US" dirty="0">
              <a:latin typeface="Snell Roundhand Black"/>
              <a:cs typeface="Snell Roundhand Black"/>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Jack grabbed his sister’s legs taking the pressure off the rope…</a:t>
            </a:r>
            <a:endParaRPr lang="en-US" sz="3200"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latin typeface="Snell Roundhand Black"/>
              <a:cs typeface="Snell Roundhand Black"/>
            </a:endParaRPr>
          </a:p>
          <a:p>
            <a:pPr>
              <a:buNone/>
            </a:pPr>
            <a:r>
              <a:rPr lang="en-US" dirty="0" smtClean="0">
                <a:latin typeface="Snell Roundhand Black"/>
                <a:cs typeface="Snell Roundhand Black"/>
              </a:rPr>
              <a:t>You could see Andy straining, his face red from exertion as he held the stool up, half wedged between Mary and the bath tub…</a:t>
            </a:r>
            <a:endParaRPr lang="en-US" dirty="0">
              <a:latin typeface="Snell Roundhand Black"/>
              <a:cs typeface="Snell Roundhand Black"/>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cs typeface="Baoli SC Regular"/>
              </a:rPr>
              <a:t>…</a:t>
            </a:r>
            <a:r>
              <a:rPr lang="en-US" sz="3600" baseline="0" dirty="0" smtClean="0">
                <a:cs typeface="Baoli SC Regular"/>
              </a:rPr>
              <a:t>she was then able to get her balance and loosen the rope around her neck…</a:t>
            </a:r>
            <a:endParaRPr lang="en-US" sz="3600" dirty="0">
              <a:cs typeface="Baoli SC Regular"/>
            </a:endParaRPr>
          </a:p>
        </p:txBody>
      </p:sp>
      <p:sp>
        <p:nvSpPr>
          <p:cNvPr id="3" name="Content Placeholder 2"/>
          <p:cNvSpPr>
            <a:spLocks noGrp="1"/>
          </p:cNvSpPr>
          <p:nvPr>
            <p:ph idx="1"/>
          </p:nvPr>
        </p:nvSpPr>
        <p:spPr/>
        <p:txBody>
          <a:bodyPr/>
          <a:lstStyle/>
          <a:p>
            <a:pPr>
              <a:buNone/>
            </a:pPr>
            <a:endParaRPr lang="en-US" dirty="0" smtClean="0">
              <a:latin typeface="Snell Roundhand Black"/>
              <a:cs typeface="Snell Roundhand Black"/>
            </a:endParaRPr>
          </a:p>
          <a:p>
            <a:pPr>
              <a:buNone/>
            </a:pPr>
            <a:endParaRPr lang="en-US" dirty="0">
              <a:latin typeface="Snell Roundhand Black"/>
              <a:cs typeface="Snell Roundhand Black"/>
            </a:endParaRPr>
          </a:p>
          <a:p>
            <a:pPr>
              <a:buNone/>
            </a:pPr>
            <a:r>
              <a:rPr lang="en-US" dirty="0" smtClean="0">
                <a:latin typeface="Snell Roundhand Black"/>
                <a:cs typeface="Snell Roundhand Black"/>
              </a:rPr>
              <a:t>I reached up and felt for the cord… it was wrapped tightly around the baby’s neck several times and I couldn’t loosen it. </a:t>
            </a:r>
          </a:p>
          <a:p>
            <a:pPr>
              <a:buNone/>
            </a:pPr>
            <a:r>
              <a:rPr lang="en-US" dirty="0" smtClean="0">
                <a:latin typeface="Snell Roundhand Black"/>
                <a:cs typeface="Snell Roundhand Black"/>
              </a:rPr>
              <a:t>I knew then what I needed to do…</a:t>
            </a:r>
            <a:endParaRPr lang="en-US" dirty="0">
              <a:latin typeface="Snell Roundhand Black"/>
              <a:cs typeface="Snell Roundhand Black"/>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Using story to support healthy birth outcomes</a:t>
            </a:r>
            <a:endParaRPr lang="en-US" dirty="0"/>
          </a:p>
        </p:txBody>
      </p:sp>
      <p:sp>
        <p:nvSpPr>
          <p:cNvPr id="3" name="Content Placeholder 2"/>
          <p:cNvSpPr>
            <a:spLocks noGrp="1"/>
          </p:cNvSpPr>
          <p:nvPr>
            <p:ph idx="1"/>
          </p:nvPr>
        </p:nvSpPr>
        <p:spPr>
          <a:xfrm>
            <a:off x="457200" y="2209800"/>
            <a:ext cx="8229600" cy="3916363"/>
          </a:xfrm>
        </p:spPr>
        <p:txBody>
          <a:bodyPr/>
          <a:lstStyle/>
          <a:p>
            <a:pPr marL="514350" indent="-514350">
              <a:buFont typeface="+mj-lt"/>
              <a:buAutoNum type="arabicPeriod"/>
            </a:pPr>
            <a:r>
              <a:rPr lang="en-US" dirty="0" smtClean="0">
                <a:latin typeface="Snell Roundhand Black"/>
                <a:cs typeface="Snell Roundhand Black"/>
              </a:rPr>
              <a:t>Birth workers listening to women</a:t>
            </a:r>
            <a:r>
              <a:rPr lang="en-US" dirty="0" smtClean="0"/>
              <a:t>: </a:t>
            </a:r>
            <a:r>
              <a:rPr lang="en-US" sz="2400" dirty="0" smtClean="0"/>
              <a:t>prenatal, </a:t>
            </a:r>
            <a:r>
              <a:rPr lang="en-US" sz="2400" dirty="0" err="1" smtClean="0"/>
              <a:t>perinatal</a:t>
            </a:r>
            <a:r>
              <a:rPr lang="en-US" sz="2400" dirty="0" smtClean="0"/>
              <a:t>; and postnatal</a:t>
            </a:r>
          </a:p>
          <a:p>
            <a:pPr marL="514350" indent="-514350">
              <a:buFont typeface="+mj-lt"/>
              <a:buAutoNum type="arabicPeriod"/>
            </a:pPr>
            <a:r>
              <a:rPr lang="en-US" dirty="0" smtClean="0">
                <a:latin typeface="Snell Roundhand Black"/>
                <a:cs typeface="Snell Roundhand Black"/>
              </a:rPr>
              <a:t>Women listening to women</a:t>
            </a:r>
            <a:r>
              <a:rPr lang="en-US" dirty="0" smtClean="0"/>
              <a:t>: </a:t>
            </a:r>
            <a:r>
              <a:rPr lang="en-US" sz="2400" dirty="0" smtClean="0"/>
              <a:t>anecdotal evidence</a:t>
            </a:r>
          </a:p>
          <a:p>
            <a:pPr marL="514350" indent="-514350">
              <a:buFont typeface="+mj-lt"/>
              <a:buAutoNum type="arabicPeriod"/>
            </a:pPr>
            <a:r>
              <a:rPr lang="en-US" dirty="0" smtClean="0">
                <a:latin typeface="Snell Roundhand Black"/>
                <a:cs typeface="Snell Roundhand Black"/>
              </a:rPr>
              <a:t>Women listening to research</a:t>
            </a:r>
            <a:r>
              <a:rPr lang="en-US" dirty="0" smtClean="0"/>
              <a:t>: </a:t>
            </a:r>
            <a:r>
              <a:rPr lang="en-US" sz="2400" dirty="0" smtClean="0"/>
              <a:t>Narrative inquiry</a:t>
            </a:r>
          </a:p>
          <a:p>
            <a:pPr marL="514350" indent="-514350">
              <a:buFont typeface="+mj-lt"/>
              <a:buAutoNum type="arabicPeriod"/>
            </a:pPr>
            <a:r>
              <a:rPr lang="en-US" dirty="0" smtClean="0">
                <a:latin typeface="Snell Roundhand Black"/>
                <a:cs typeface="Snell Roundhand Black"/>
              </a:rPr>
              <a:t>Women listening to themselves</a:t>
            </a:r>
            <a:r>
              <a:rPr lang="en-US" dirty="0" smtClean="0"/>
              <a:t>: </a:t>
            </a:r>
            <a:r>
              <a:rPr lang="en-US" sz="2400" dirty="0" smtClean="0"/>
              <a:t>narrative therapy</a:t>
            </a:r>
            <a:endParaRPr lang="en-US" dirty="0" smtClean="0"/>
          </a:p>
          <a:p>
            <a:pPr marL="514350" indent="-514350">
              <a:buNone/>
            </a:pPr>
            <a:endParaRPr lang="en-US" dirty="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428</TotalTime>
  <Words>2136</Words>
  <Application>Microsoft Macintosh PowerPoint</Application>
  <PresentationFormat>On-screen Show (4:3)</PresentationFormat>
  <Paragraphs>141</Paragraphs>
  <Slides>19</Slides>
  <Notes>16</Notes>
  <HiddenSlides>0</HiddenSlides>
  <MMClips>0</MMClips>
  <ScaleCrop>false</ScaleCrop>
  <HeadingPairs>
    <vt:vector size="4" baseType="variant">
      <vt:variant>
        <vt:lpstr>Design Template</vt:lpstr>
      </vt:variant>
      <vt:variant>
        <vt:i4>1</vt:i4>
      </vt:variant>
      <vt:variant>
        <vt:lpstr>Slide Titles</vt:lpstr>
      </vt:variant>
      <vt:variant>
        <vt:i4>19</vt:i4>
      </vt:variant>
    </vt:vector>
  </HeadingPairs>
  <TitlesOfParts>
    <vt:vector size="20" baseType="lpstr">
      <vt:lpstr>Office Theme</vt:lpstr>
      <vt:lpstr>The role of story telling during the childbearing years</vt:lpstr>
      <vt:lpstr>Once upon a Time…</vt:lpstr>
      <vt:lpstr>Mum! Come quick!</vt:lpstr>
      <vt:lpstr>Slide 4</vt:lpstr>
      <vt:lpstr>Mary went into labour about a month later…</vt:lpstr>
      <vt:lpstr>…a chair that was on its side just next to Jack’s feet…</vt:lpstr>
      <vt:lpstr>Jack grabbed his sister’s legs taking the pressure off the rope…</vt:lpstr>
      <vt:lpstr>…she was then able to get her balance and loosen the rope around her neck…</vt:lpstr>
      <vt:lpstr>Using story to support healthy birth outcomes</vt:lpstr>
      <vt:lpstr>Prenatal, Perinatal &amp; Postnatal care</vt:lpstr>
      <vt:lpstr>“Aboriginality, Art and the Perinatal”</vt:lpstr>
      <vt:lpstr>Wobcke, 2009 “Aboriginality, Art and the Perinatal”</vt:lpstr>
      <vt:lpstr> The art of active listening takes… </vt:lpstr>
      <vt:lpstr>Antenatal and postnatal ‘education’</vt:lpstr>
      <vt:lpstr>Research</vt:lpstr>
      <vt:lpstr>Narrative therapy</vt:lpstr>
      <vt:lpstr>Birthtalk.org</vt:lpstr>
      <vt:lpstr>thewriteroad.com.au</vt:lpstr>
      <vt:lpstr>…and they all lived happily ever after…</vt:lpstr>
    </vt:vector>
  </TitlesOfParts>
  <Company>Lonii co.</Company>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Once upon a Time…</dc:title>
  <dc:creator>Tere Garnons-Williams</dc:creator>
  <cp:lastModifiedBy>Tere Garnons-Williams</cp:lastModifiedBy>
  <cp:revision>76</cp:revision>
  <dcterms:created xsi:type="dcterms:W3CDTF">2016-02-22T22:08:26Z</dcterms:created>
  <dcterms:modified xsi:type="dcterms:W3CDTF">2016-02-22T22:19:44Z</dcterms:modified>
</cp:coreProperties>
</file>